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1" cy="339802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52" y="228830"/>
            <a:ext cx="232873" cy="22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4" cy="3600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60" cy="252003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20" cy="323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4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4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2" y="5449787"/>
            <a:ext cx="284367" cy="280796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4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7" b="19287"/>
          <a:stretch>
            <a:fillRect/>
          </a:stretch>
        </p:blipFill>
        <p:spPr>
          <a:xfrm>
            <a:off x="-1" y="287613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8"/>
            <a:ext cx="9142016" cy="5136795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2" y="4477679"/>
            <a:ext cx="9144188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8" cy="477529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8" y="4704062"/>
            <a:ext cx="4996255" cy="86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6"/>
            <a:ext cx="6539484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6" cy="2714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8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4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1" cy="2719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0" y="5052586"/>
            <a:ext cx="670382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3" y="285750"/>
            <a:ext cx="9142016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1" y="2992515"/>
            <a:ext cx="8635866" cy="207923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3" cy="999113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3" y="285749"/>
            <a:ext cx="9142016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8" y="4704062"/>
            <a:ext cx="4996254" cy="867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6"/>
            <a:ext cx="6539483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6"/>
            <a:ext cx="8640764" cy="3698285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19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0" y="5256776"/>
            <a:ext cx="3966630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2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8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7" y="197587"/>
            <a:ext cx="232873" cy="2285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8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8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69" marR="0" indent="-326569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youtube.com/watch?v=tTbE6H7Ej98&amp;list=PLr0AcmG4OlO1hpuE7YmFQcRyJfO3iQZU-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/Bi-weekly-coordinatio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13094" y="1312002"/>
            <a:ext cx="7517812" cy="3398026"/>
          </a:xfrm>
          <a:prstGeom prst="rect">
            <a:avLst/>
          </a:prstGeom>
        </p:spPr>
        <p:txBody>
          <a:bodyPr/>
          <a:lstStyle/>
          <a:p>
            <a:pPr defTabSz="429768">
              <a:defRPr sz="3300"/>
            </a:pPr>
            <a:r>
              <a:t>Arrowhead Framework development coordination: </a:t>
            </a:r>
          </a:p>
          <a:p>
            <a:pPr defTabSz="429768">
              <a:defRPr sz="3300"/>
            </a:pPr>
            <a:r>
              <a:t>22-04-12 at 15.30</a:t>
            </a:r>
          </a:p>
          <a:p>
            <a:pPr defTabSz="429768">
              <a:defRPr sz="3300"/>
            </a:pPr>
            <a:r>
              <a:t>Meeting link:</a:t>
            </a:r>
          </a:p>
          <a:p>
            <a:pPr defTabSz="429768">
              <a:defRPr sz="1100" u="sng">
                <a:uFill>
                  <a:solidFill>
                    <a:srgbClr val="0000FF"/>
                  </a:solidFill>
                </a:u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FF"/>
                </a:solid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222307" y="12028"/>
            <a:ext cx="7444939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399" y="547221"/>
            <a:ext cx="8729202" cy="5088415"/>
          </a:xfrm>
          <a:prstGeom prst="rect">
            <a:avLst/>
          </a:prstGeom>
        </p:spPr>
        <p:txBody>
          <a:bodyPr numCol="2" spcCol="436459"/>
          <a:lstStyle/>
          <a:p>
            <a:pPr marL="124979" indent="-124979" defTabSz="318027">
              <a:spcBef>
                <a:spcPts val="0"/>
              </a:spcBef>
              <a:buSzPct val="100000"/>
              <a:buAutoNum type="arabicParenR" startAt="1"/>
              <a:defRPr sz="939">
                <a:latin typeface="+mj-lt"/>
                <a:ea typeface="+mj-ea"/>
                <a:cs typeface="+mj-cs"/>
                <a:sym typeface="Avenir Roman"/>
              </a:defRPr>
            </a:pPr>
            <a:r>
              <a:t>IEEE ICPS Warwick, Jerker</a:t>
            </a:r>
            <a:br/>
          </a:p>
          <a:p>
            <a:pPr marL="124979" indent="-124979" defTabSz="318027">
              <a:spcBef>
                <a:spcPts val="0"/>
              </a:spcBef>
              <a:buSzPct val="100000"/>
              <a:buAutoNum type="arabicParenR" startAt="1"/>
              <a:defRPr sz="939">
                <a:latin typeface="+mj-lt"/>
                <a:ea typeface="+mj-ea"/>
                <a:cs typeface="+mj-cs"/>
                <a:sym typeface="Avenir Roman"/>
              </a:defRPr>
            </a:pPr>
            <a:r>
              <a:t>Commercial ecosystem - webinar video now at Youtube, Jerker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https://www.youtube.com/watch?v=tTbE6H7Ej98&amp;list=PLr0AcmG4OlO1hpuE7YmFQcRyJfO3iQZU-</a:t>
            </a:r>
            <a:br/>
          </a:p>
          <a:p>
            <a:pPr marL="124979" indent="-124979" defTabSz="318027">
              <a:spcBef>
                <a:spcPts val="0"/>
              </a:spcBef>
              <a:buSzPct val="100000"/>
              <a:buAutoNum type="arabicParenR" startAt="1"/>
              <a:defRPr sz="939">
                <a:latin typeface="+mj-lt"/>
                <a:ea typeface="+mj-ea"/>
                <a:cs typeface="+mj-cs"/>
                <a:sym typeface="Avenir Roman"/>
              </a:defRPr>
            </a:pPr>
            <a:r>
              <a:t>Feature presentation: Sandboxing tool, Hans</a:t>
            </a:r>
            <a:br/>
          </a:p>
          <a:p>
            <a:pPr marL="124979" indent="-124979" defTabSz="318027">
              <a:spcBef>
                <a:spcPts val="0"/>
              </a:spcBef>
              <a:buSzPct val="100000"/>
              <a:buAutoNum type="arabicParenR" startAt="1"/>
              <a:defRPr sz="939">
                <a:latin typeface="+mj-lt"/>
                <a:ea typeface="+mj-ea"/>
                <a:cs typeface="+mj-cs"/>
                <a:sym typeface="Avenir Roman"/>
              </a:defRPr>
            </a:pPr>
            <a:r>
              <a:t>Feature presentation: Experience of using Eclipse Arrowhead, Alexander</a:t>
            </a:r>
            <a:br/>
          </a:p>
          <a:p>
            <a:pPr marL="124979" indent="-124979" defTabSz="318027">
              <a:spcBef>
                <a:spcPts val="0"/>
              </a:spcBef>
              <a:buSzPct val="100000"/>
              <a:buAutoNum type="arabicParenR" startAt="1"/>
              <a:defRPr sz="939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</a:t>
            </a:r>
            <a:br/>
            <a:r>
              <a:t>v5.0 specifications, Szvetlin</a:t>
            </a:r>
            <a:br/>
            <a:r>
              <a:t>Documentation update wiki etc, Szvetlin</a:t>
            </a:r>
            <a:br/>
            <a:r>
              <a:t>Adaptors listing, Mats</a:t>
            </a:r>
            <a:br/>
          </a:p>
          <a:p>
            <a:pPr marL="124979" indent="-124979" defTabSz="318027">
              <a:spcBef>
                <a:spcPts val="0"/>
              </a:spcBef>
              <a:buSzPct val="100000"/>
              <a:buAutoNum type="arabicParenR" startAt="1"/>
              <a:defRPr sz="939">
                <a:latin typeface="+mj-lt"/>
                <a:ea typeface="+mj-ea"/>
                <a:cs typeface="+mj-cs"/>
                <a:sym typeface="Avenir Roman"/>
              </a:defRPr>
            </a:pPr>
            <a:r>
              <a:t>Updates on released systems and release candidates </a:t>
            </a:r>
            <a:br/>
            <a:r>
              <a:t>SysML 1.6 profile &amp; core system models - Jerker/Fadwa</a:t>
            </a:r>
            <a:br/>
            <a:r>
              <a:t>Security mitigation tool, Silia/Mario</a:t>
            </a:r>
            <a:br/>
            <a:r>
              <a:t>Security compliance test, Ani/Mario</a:t>
            </a:r>
            <a:br/>
            <a:r>
              <a:t>Hawkbit, Johannes/Sven</a:t>
            </a:r>
            <a:br/>
          </a:p>
          <a:p>
            <a:pPr marL="124979" indent="-124979" defTabSz="318027">
              <a:spcBef>
                <a:spcPts val="0"/>
              </a:spcBef>
              <a:buSzPct val="100000"/>
              <a:buAutoNum type="arabicParenR" startAt="1"/>
              <a:defRPr sz="939">
                <a:latin typeface="+mj-lt"/>
                <a:ea typeface="+mj-ea"/>
                <a:cs typeface="+mj-cs"/>
                <a:sym typeface="Avenir Roman"/>
              </a:defRPr>
            </a:pPr>
            <a:r>
              <a:t>Updates on prototypes</a:t>
            </a:r>
            <a:br/>
            <a:r>
              <a:t>C++ of v4.4, Szvetlin</a:t>
            </a:r>
            <a:br/>
            <a:r>
              <a:t>GO version of V4.4.0 Jens/Jan</a:t>
            </a:r>
            <a:br/>
            <a:r>
              <a:t>Code generation from SysML, Saadia</a:t>
            </a:r>
            <a:br/>
            <a:r>
              <a:t>Consumer code generation, Cristina</a:t>
            </a:r>
            <a:br/>
            <a:r>
              <a:t>WorkflowManager/WorkflowExecutor, Jaime, </a:t>
            </a:r>
            <a:br/>
            <a:r>
              <a:t>ContractProxy, Ulf/Emanuel</a:t>
            </a:r>
            <a:br/>
            <a:r>
              <a:t>Autonomic re-orchestration, Hua</a:t>
            </a:r>
            <a:br/>
            <a:r>
              <a:t>Device hub and Hono Johannes/Sven</a:t>
            </a:r>
            <a:br/>
            <a:r>
              <a:t>ESB, CPN, NodeRed, Felix</a:t>
            </a:r>
            <a:br/>
            <a:r>
              <a:t>Translation - Semantics, Jacob</a:t>
            </a:r>
            <a:br/>
            <a:r>
              <a:t>SysML2 - profile, Oystein/Geza/Jerker</a:t>
            </a:r>
            <a:br/>
            <a:r>
              <a:t>Kura &amp; Kapua, Paolo</a:t>
            </a:r>
            <a:br/>
            <a:r>
              <a:t>OPC-UA adaptor, Aparajita</a:t>
            </a:r>
            <a:br/>
            <a:r>
              <a:t>Z-wave adaptor, Salman</a:t>
            </a:r>
            <a:br/>
            <a:r>
              <a:t>Modbus TCP adaptor</a:t>
            </a:r>
            <a:br/>
            <a:r>
              <a:t>Thing of Web adaptor, Federico</a:t>
            </a:r>
            <a:br/>
            <a:r>
              <a:t>ISO 10303 adaptor, Kjell</a:t>
            </a:r>
            <a:br/>
            <a:r>
              <a:t>Simulator adaptor, Jan vD</a:t>
            </a:r>
            <a:br/>
            <a:r>
              <a:t>TestTool, Hans</a:t>
            </a:r>
            <a:br/>
            <a:r>
              <a:t>Sandboxing tool, Hans</a:t>
            </a:r>
            <a:br/>
            <a:r>
              <a:t>Command line tools adaptor, Jan F</a:t>
            </a:r>
            <a:br/>
            <a:r>
              <a:t>User authentication/authorisation, Feidor</a:t>
            </a:r>
            <a:br/>
            <a:r>
              <a:t>Power of attorney, Sree</a:t>
            </a:r>
            <a:br/>
            <a:r>
              <a:t>NGAC, Alex</a:t>
            </a:r>
            <a:br/>
            <a:r>
              <a:t>Digital twin, Abdulla</a:t>
            </a:r>
            <a:br/>
            <a:r>
              <a:t>QoS, Daniel</a:t>
            </a:r>
            <a:br/>
            <a:br/>
          </a:p>
          <a:p>
            <a:pPr marL="124979" indent="-124979" defTabSz="318027">
              <a:spcBef>
                <a:spcPts val="0"/>
              </a:spcBef>
              <a:buSzPct val="100000"/>
              <a:buAutoNum type="arabicParenR" startAt="1"/>
              <a:defRPr sz="939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</a:t>
            </a:r>
            <a:br/>
            <a:r>
              <a:t>Engineering process, Jan/Gianvito</a:t>
            </a:r>
            <a:br/>
            <a:r>
              <a:t>Engineering tool chain, Marek/Federico</a:t>
            </a:r>
            <a:br/>
            <a:r>
              <a:t>Engineering tools, Hans/Pal</a:t>
            </a:r>
            <a:br/>
            <a:r>
              <a:t>Model based engineering, Cristina</a:t>
            </a:r>
            <a:br/>
            <a:r>
              <a:t>Web based SysML tool, Geza</a:t>
            </a:r>
            <a:br/>
          </a:p>
          <a:p>
            <a:pPr marL="124979" indent="-124979" defTabSz="318027">
              <a:spcBef>
                <a:spcPts val="0"/>
              </a:spcBef>
              <a:buSzPct val="100000"/>
              <a:buAutoNum type="arabicParenR" startAt="1"/>
              <a:defRPr sz="939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</a:t>
            </a:r>
            <a:br/>
            <a:r>
              <a:t>Training, HW, SW, literature, Mattheui/Emmanuel</a:t>
            </a:r>
            <a:br/>
            <a:r>
              <a:t>Training tool, Sebastian/Marcello/Saadia</a:t>
            </a:r>
            <a:br/>
          </a:p>
          <a:p>
            <a:pPr marL="124979" indent="-124979" defTabSz="318027">
              <a:spcBef>
                <a:spcPts val="0"/>
              </a:spcBef>
              <a:buSzPct val="100000"/>
              <a:buAutoNum type="arabicParenR" startAt="1"/>
              <a:defRPr sz="939">
                <a:latin typeface="+mj-lt"/>
                <a:ea typeface="+mj-ea"/>
                <a:cs typeface="+mj-cs"/>
                <a:sym typeface="Avenir Roman"/>
              </a:defRPr>
            </a:pPr>
            <a:r>
              <a:t>Next telco March 29 at 15.30</a:t>
            </a:r>
            <a:br/>
            <a:r>
              <a:t>Next feature presentation: ?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1"/>
            <a:ext cx="7444938" cy="687247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11588" y="802305"/>
            <a:ext cx="7444938" cy="4542190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www.github.com/exclipse-arrowhead/roadmap/Bi-weekly-coordination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